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4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93" r:id="rId11"/>
    <p:sldId id="268" r:id="rId12"/>
    <p:sldId id="270" r:id="rId13"/>
    <p:sldId id="272" r:id="rId14"/>
    <p:sldId id="271" r:id="rId15"/>
    <p:sldId id="273" r:id="rId16"/>
    <p:sldId id="294" r:id="rId17"/>
    <p:sldId id="276" r:id="rId18"/>
    <p:sldId id="297" r:id="rId19"/>
    <p:sldId id="296" r:id="rId20"/>
    <p:sldId id="282" r:id="rId21"/>
    <p:sldId id="281" r:id="rId22"/>
    <p:sldId id="283" r:id="rId23"/>
    <p:sldId id="285" r:id="rId24"/>
    <p:sldId id="286" r:id="rId25"/>
    <p:sldId id="290" r:id="rId26"/>
    <p:sldId id="29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5" autoAdjust="0"/>
  </p:normalViewPr>
  <p:slideViewPr>
    <p:cSldViewPr>
      <p:cViewPr varScale="1">
        <p:scale>
          <a:sx n="66" d="100"/>
          <a:sy n="66" d="100"/>
        </p:scale>
        <p:origin x="-91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9297E-545D-4FD3-909D-11CF6A9ACDB9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52FA0-744C-4FD3-B817-3AE68F834B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295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620A7-A5E5-4EF8-867E-A17F97E3BF15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5C2D7-9DD7-4B04-9C95-C77AD0A13D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93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1470025"/>
          </a:xfrm>
          <a:noFill/>
        </p:spPr>
        <p:txBody>
          <a:bodyPr>
            <a:normAutofit/>
          </a:bodyPr>
          <a:lstStyle>
            <a:lvl1pPr>
              <a:defRPr sz="66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05064"/>
            <a:ext cx="8568952" cy="1152128"/>
          </a:xfrm>
          <a:noFill/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ru-RU" sz="6600" b="1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Ветки рябины."/>
          <p:cNvPicPr>
            <a:picLocks noChangeAspect="1" noChangeArrowheads="1"/>
          </p:cNvPicPr>
          <p:nvPr userDrawn="1"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rot="1385643">
            <a:off x="-312397" y="-603750"/>
            <a:ext cx="3241647" cy="3294357"/>
          </a:xfrm>
          <a:prstGeom prst="rect">
            <a:avLst/>
          </a:prstGeom>
          <a:noFill/>
        </p:spPr>
      </p:pic>
      <p:pic>
        <p:nvPicPr>
          <p:cNvPr id="8" name="Picture 4" descr="Плейкаст &quot;рябина догори&quot;"/>
          <p:cNvPicPr>
            <a:picLocks noChangeAspect="1" noChangeArrowheads="1"/>
          </p:cNvPicPr>
          <p:nvPr userDrawn="1"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9109526">
            <a:off x="7120040" y="4878562"/>
            <a:ext cx="1440160" cy="1722679"/>
          </a:xfrm>
          <a:prstGeom prst="rect">
            <a:avLst/>
          </a:prstGeom>
          <a:noFill/>
        </p:spPr>
      </p:pic>
      <p:pic>
        <p:nvPicPr>
          <p:cNvPr id="9" name="Picture 4" descr="Плейкаст &quot;рябина догори&quot;"/>
          <p:cNvPicPr>
            <a:picLocks noChangeAspect="1" noChangeArrowheads="1"/>
          </p:cNvPicPr>
          <p:nvPr userDrawn="1"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3007793">
            <a:off x="7566893" y="-215949"/>
            <a:ext cx="1440160" cy="1722679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Ветки рябины."/>
          <p:cNvPicPr>
            <a:picLocks noChangeAspect="1" noChangeArrowheads="1"/>
          </p:cNvPicPr>
          <p:nvPr userDrawn="1"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rot="1385643">
            <a:off x="-312397" y="-603750"/>
            <a:ext cx="3241647" cy="3294357"/>
          </a:xfrm>
          <a:prstGeom prst="rect">
            <a:avLst/>
          </a:prstGeom>
          <a:noFill/>
        </p:spPr>
      </p:pic>
      <p:pic>
        <p:nvPicPr>
          <p:cNvPr id="8" name="Picture 4" descr="Плейкаст &quot;рябина догори&quot;"/>
          <p:cNvPicPr>
            <a:picLocks noChangeAspect="1" noChangeArrowheads="1"/>
          </p:cNvPicPr>
          <p:nvPr userDrawn="1"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9109526">
            <a:off x="7120040" y="4878562"/>
            <a:ext cx="1440160" cy="1722679"/>
          </a:xfrm>
          <a:prstGeom prst="rect">
            <a:avLst/>
          </a:prstGeom>
          <a:noFill/>
        </p:spPr>
      </p:pic>
      <p:pic>
        <p:nvPicPr>
          <p:cNvPr id="9" name="Picture 4" descr="Плейкаст &quot;рябина догори&quot;"/>
          <p:cNvPicPr>
            <a:picLocks noChangeAspect="1" noChangeArrowheads="1"/>
          </p:cNvPicPr>
          <p:nvPr userDrawn="1"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3007793">
            <a:off x="7566893" y="-215949"/>
            <a:ext cx="1440160" cy="1722679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err="1" smtClean="0"/>
              <a:t>Тетий</a:t>
            </a:r>
            <a:r>
              <a:rPr lang="ru-RU" dirty="0" smtClean="0"/>
              <a:t>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42" name="Picture 2" descr="Ветки рябины."/>
          <p:cNvPicPr>
            <a:picLocks noChangeAspect="1" noChangeArrowheads="1"/>
          </p:cNvPicPr>
          <p:nvPr userDrawn="1"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rot="1385643">
            <a:off x="-312397" y="-603750"/>
            <a:ext cx="3241647" cy="3294357"/>
          </a:xfrm>
          <a:prstGeom prst="rect">
            <a:avLst/>
          </a:prstGeom>
          <a:noFill/>
        </p:spPr>
      </p:pic>
      <p:pic>
        <p:nvPicPr>
          <p:cNvPr id="10244" name="Picture 4" descr="Плейкаст &quot;рябина догори&quot;"/>
          <p:cNvPicPr>
            <a:picLocks noChangeAspect="1" noChangeArrowheads="1"/>
          </p:cNvPicPr>
          <p:nvPr userDrawn="1"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9109526">
            <a:off x="7120040" y="4878562"/>
            <a:ext cx="1440160" cy="1722679"/>
          </a:xfrm>
          <a:prstGeom prst="rect">
            <a:avLst/>
          </a:prstGeom>
          <a:noFill/>
        </p:spPr>
      </p:pic>
      <p:pic>
        <p:nvPicPr>
          <p:cNvPr id="9" name="Picture 4" descr="Плейкаст &quot;рябина догори&quot;"/>
          <p:cNvPicPr>
            <a:picLocks noChangeAspect="1" noChangeArrowheads="1"/>
          </p:cNvPicPr>
          <p:nvPr userDrawn="1"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3007793">
            <a:off x="7566893" y="-215949"/>
            <a:ext cx="1440160" cy="1722679"/>
          </a:xfrm>
          <a:prstGeom prst="rect">
            <a:avLst/>
          </a:prstGeom>
          <a:noFill/>
        </p:spPr>
      </p:pic>
      <p:pic>
        <p:nvPicPr>
          <p:cNvPr id="10" name="Picture 4" descr="Плейкаст &quot;рябина догори&quot;"/>
          <p:cNvPicPr>
            <a:picLocks noChangeAspect="1" noChangeArrowheads="1"/>
          </p:cNvPicPr>
          <p:nvPr userDrawn="1"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5400000">
            <a:off x="7017515" y="5276581"/>
            <a:ext cx="1440160" cy="1722679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5" name="Picture 2" descr="Ветки рябины."/>
          <p:cNvPicPr>
            <a:picLocks noChangeAspect="1" noChangeArrowheads="1"/>
          </p:cNvPicPr>
          <p:nvPr userDrawn="1"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rot="1385643">
            <a:off x="-312397" y="-603750"/>
            <a:ext cx="3241647" cy="3294357"/>
          </a:xfrm>
          <a:prstGeom prst="rect">
            <a:avLst/>
          </a:prstGeom>
          <a:noFill/>
        </p:spPr>
      </p:pic>
      <p:pic>
        <p:nvPicPr>
          <p:cNvPr id="16" name="Picture 4" descr="Плейкаст &quot;рябина догори&quot;"/>
          <p:cNvPicPr>
            <a:picLocks noChangeAspect="1" noChangeArrowheads="1"/>
          </p:cNvPicPr>
          <p:nvPr userDrawn="1"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9109526">
            <a:off x="7120040" y="4878562"/>
            <a:ext cx="1440160" cy="1722679"/>
          </a:xfrm>
          <a:prstGeom prst="rect">
            <a:avLst/>
          </a:prstGeom>
          <a:noFill/>
        </p:spPr>
      </p:pic>
      <p:pic>
        <p:nvPicPr>
          <p:cNvPr id="17" name="Picture 4" descr="Плейкаст &quot;рябина догори&quot;"/>
          <p:cNvPicPr>
            <a:picLocks noChangeAspect="1" noChangeArrowheads="1"/>
          </p:cNvPicPr>
          <p:nvPr userDrawn="1"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3007793">
            <a:off x="7566893" y="-215949"/>
            <a:ext cx="1440160" cy="1722679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Ветки рябины."/>
          <p:cNvPicPr>
            <a:picLocks noChangeAspect="1" noChangeArrowheads="1"/>
          </p:cNvPicPr>
          <p:nvPr userDrawn="1"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rot="1385643">
            <a:off x="-312397" y="-603750"/>
            <a:ext cx="3241647" cy="3294357"/>
          </a:xfrm>
          <a:prstGeom prst="rect">
            <a:avLst/>
          </a:prstGeom>
          <a:noFill/>
        </p:spPr>
      </p:pic>
      <p:pic>
        <p:nvPicPr>
          <p:cNvPr id="9" name="Picture 4" descr="Плейкаст &quot;рябина догори&quot;"/>
          <p:cNvPicPr>
            <a:picLocks noChangeAspect="1" noChangeArrowheads="1"/>
          </p:cNvPicPr>
          <p:nvPr userDrawn="1"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9109526">
            <a:off x="7120040" y="4878562"/>
            <a:ext cx="1440160" cy="1722679"/>
          </a:xfrm>
          <a:prstGeom prst="rect">
            <a:avLst/>
          </a:prstGeom>
          <a:noFill/>
        </p:spPr>
      </p:pic>
      <p:pic>
        <p:nvPicPr>
          <p:cNvPr id="10" name="Picture 4" descr="Плейкаст &quot;рябина догори&quot;"/>
          <p:cNvPicPr>
            <a:picLocks noChangeAspect="1" noChangeArrowheads="1"/>
          </p:cNvPicPr>
          <p:nvPr userDrawn="1"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3007793">
            <a:off x="7566893" y="-215949"/>
            <a:ext cx="1440160" cy="1722679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2" descr="Ветки рябины."/>
          <p:cNvPicPr>
            <a:picLocks noChangeAspect="1" noChangeArrowheads="1"/>
          </p:cNvPicPr>
          <p:nvPr userDrawn="1"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rot="1385643">
            <a:off x="-312397" y="-603750"/>
            <a:ext cx="3241647" cy="3294357"/>
          </a:xfrm>
          <a:prstGeom prst="rect">
            <a:avLst/>
          </a:prstGeom>
          <a:noFill/>
        </p:spPr>
      </p:pic>
      <p:pic>
        <p:nvPicPr>
          <p:cNvPr id="11" name="Picture 4" descr="Плейкаст &quot;рябина догори&quot;"/>
          <p:cNvPicPr>
            <a:picLocks noChangeAspect="1" noChangeArrowheads="1"/>
          </p:cNvPicPr>
          <p:nvPr userDrawn="1"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9109526">
            <a:off x="7120040" y="4878562"/>
            <a:ext cx="1440160" cy="1722679"/>
          </a:xfrm>
          <a:prstGeom prst="rect">
            <a:avLst/>
          </a:prstGeom>
          <a:noFill/>
        </p:spPr>
      </p:pic>
      <p:pic>
        <p:nvPicPr>
          <p:cNvPr id="12" name="Picture 4" descr="Плейкаст &quot;рябина догори&quot;"/>
          <p:cNvPicPr>
            <a:picLocks noChangeAspect="1" noChangeArrowheads="1"/>
          </p:cNvPicPr>
          <p:nvPr userDrawn="1"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3007793">
            <a:off x="7566893" y="-215949"/>
            <a:ext cx="1440160" cy="1722679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 descr="Ветки рябины."/>
          <p:cNvPicPr>
            <a:picLocks noChangeAspect="1" noChangeArrowheads="1"/>
          </p:cNvPicPr>
          <p:nvPr userDrawn="1"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rot="1385643">
            <a:off x="-312397" y="-603750"/>
            <a:ext cx="3241647" cy="3294357"/>
          </a:xfrm>
          <a:prstGeom prst="rect">
            <a:avLst/>
          </a:prstGeom>
          <a:noFill/>
        </p:spPr>
      </p:pic>
      <p:pic>
        <p:nvPicPr>
          <p:cNvPr id="7" name="Picture 4" descr="Плейкаст &quot;рябина догори&quot;"/>
          <p:cNvPicPr>
            <a:picLocks noChangeAspect="1" noChangeArrowheads="1"/>
          </p:cNvPicPr>
          <p:nvPr userDrawn="1"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9109526">
            <a:off x="7120040" y="4878562"/>
            <a:ext cx="1440160" cy="1722679"/>
          </a:xfrm>
          <a:prstGeom prst="rect">
            <a:avLst/>
          </a:prstGeom>
          <a:noFill/>
        </p:spPr>
      </p:pic>
      <p:pic>
        <p:nvPicPr>
          <p:cNvPr id="8" name="Picture 4" descr="Плейкаст &quot;рябина догори&quot;"/>
          <p:cNvPicPr>
            <a:picLocks noChangeAspect="1" noChangeArrowheads="1"/>
          </p:cNvPicPr>
          <p:nvPr userDrawn="1"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3007793">
            <a:off x="7566893" y="-215949"/>
            <a:ext cx="1440160" cy="1722679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Ветки рябины."/>
          <p:cNvPicPr>
            <a:picLocks noChangeAspect="1" noChangeArrowheads="1"/>
          </p:cNvPicPr>
          <p:nvPr userDrawn="1"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rot="1385643">
            <a:off x="-312397" y="-603750"/>
            <a:ext cx="3241647" cy="3294357"/>
          </a:xfrm>
          <a:prstGeom prst="rect">
            <a:avLst/>
          </a:prstGeom>
          <a:noFill/>
        </p:spPr>
      </p:pic>
      <p:pic>
        <p:nvPicPr>
          <p:cNvPr id="6" name="Picture 4" descr="Плейкаст &quot;рябина догори&quot;"/>
          <p:cNvPicPr>
            <a:picLocks noChangeAspect="1" noChangeArrowheads="1"/>
          </p:cNvPicPr>
          <p:nvPr userDrawn="1"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9109526">
            <a:off x="7120040" y="4878562"/>
            <a:ext cx="1440160" cy="1722679"/>
          </a:xfrm>
          <a:prstGeom prst="rect">
            <a:avLst/>
          </a:prstGeom>
          <a:noFill/>
        </p:spPr>
      </p:pic>
      <p:pic>
        <p:nvPicPr>
          <p:cNvPr id="7" name="Picture 4" descr="Плейкаст &quot;рябина догори&quot;"/>
          <p:cNvPicPr>
            <a:picLocks noChangeAspect="1" noChangeArrowheads="1"/>
          </p:cNvPicPr>
          <p:nvPr userDrawn="1"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3007793">
            <a:off x="7566893" y="-215949"/>
            <a:ext cx="1440160" cy="1722679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Ветки рябины."/>
          <p:cNvPicPr>
            <a:picLocks noChangeAspect="1" noChangeArrowheads="1"/>
          </p:cNvPicPr>
          <p:nvPr userDrawn="1"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rot="1385643">
            <a:off x="-312397" y="-603750"/>
            <a:ext cx="3241647" cy="3294357"/>
          </a:xfrm>
          <a:prstGeom prst="rect">
            <a:avLst/>
          </a:prstGeom>
          <a:noFill/>
        </p:spPr>
      </p:pic>
      <p:pic>
        <p:nvPicPr>
          <p:cNvPr id="9" name="Picture 4" descr="Плейкаст &quot;рябина догори&quot;"/>
          <p:cNvPicPr>
            <a:picLocks noChangeAspect="1" noChangeArrowheads="1"/>
          </p:cNvPicPr>
          <p:nvPr userDrawn="1"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9109526">
            <a:off x="7120040" y="4878562"/>
            <a:ext cx="1440160" cy="1722679"/>
          </a:xfrm>
          <a:prstGeom prst="rect">
            <a:avLst/>
          </a:prstGeom>
          <a:noFill/>
        </p:spPr>
      </p:pic>
      <p:pic>
        <p:nvPicPr>
          <p:cNvPr id="10" name="Picture 4" descr="Плейкаст &quot;рябина догори&quot;"/>
          <p:cNvPicPr>
            <a:picLocks noChangeAspect="1" noChangeArrowheads="1"/>
          </p:cNvPicPr>
          <p:nvPr userDrawn="1"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3007793">
            <a:off x="7566893" y="-215949"/>
            <a:ext cx="1440160" cy="1722679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Ветки рябины."/>
          <p:cNvPicPr>
            <a:picLocks noChangeAspect="1" noChangeArrowheads="1"/>
          </p:cNvPicPr>
          <p:nvPr userDrawn="1"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rot="1385643">
            <a:off x="-312397" y="-603750"/>
            <a:ext cx="3241647" cy="3294357"/>
          </a:xfrm>
          <a:prstGeom prst="rect">
            <a:avLst/>
          </a:prstGeom>
          <a:noFill/>
        </p:spPr>
      </p:pic>
      <p:pic>
        <p:nvPicPr>
          <p:cNvPr id="9" name="Picture 4" descr="Плейкаст &quot;рябина догори&quot;"/>
          <p:cNvPicPr>
            <a:picLocks noChangeAspect="1" noChangeArrowheads="1"/>
          </p:cNvPicPr>
          <p:nvPr userDrawn="1"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9109526">
            <a:off x="7120040" y="4878562"/>
            <a:ext cx="1440160" cy="1722679"/>
          </a:xfrm>
          <a:prstGeom prst="rect">
            <a:avLst/>
          </a:prstGeom>
          <a:noFill/>
        </p:spPr>
      </p:pic>
      <p:pic>
        <p:nvPicPr>
          <p:cNvPr id="10" name="Picture 4" descr="Плейкаст &quot;рябина догори&quot;"/>
          <p:cNvPicPr>
            <a:picLocks noChangeAspect="1" noChangeArrowheads="1"/>
          </p:cNvPicPr>
          <p:nvPr userDrawn="1"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3007793">
            <a:off x="7566893" y="-215949"/>
            <a:ext cx="1440160" cy="1722679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508" y="188640"/>
            <a:ext cx="80209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учреждение «Дошкольное образовательное учреждение детский сад общеразвивающего вида с приоритетным осуществлением познавательно -речевого развития детей № 6 «Сказка» муниципального образования Ханты- Мансийского автономного округа – Югра городской округ город Радужный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0209" y="1582714"/>
            <a:ext cx="8964488" cy="559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  <a:defRPr/>
            </a:pPr>
            <a:endParaRPr lang="ru-RU" altLang="zh-CN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altLang="zh-C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                                «</a:t>
            </a:r>
            <a:r>
              <a:rPr lang="ru-RU" altLang="zh-C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Ветка рябины»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altLang="zh-C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                               конспект НОД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altLang="zh-C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                               с </a:t>
            </a:r>
            <a:r>
              <a:rPr lang="ru-RU" altLang="zh-C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детьми группы </a:t>
            </a:r>
            <a:endParaRPr lang="ru-RU" altLang="zh-CN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altLang="zh-C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                                общеразвивающей  направленности </a:t>
            </a:r>
            <a:endParaRPr lang="ru-RU" altLang="zh-CN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altLang="zh-C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                               от </a:t>
            </a:r>
            <a:r>
              <a:rPr lang="ru-RU" altLang="zh-C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4 до 5 </a:t>
            </a:r>
            <a:r>
              <a:rPr lang="ru-RU" altLang="zh-C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лет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altLang="zh-C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Стасив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Виктория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Имануиловна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область: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«Художественно-эстетическое развитие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с образовательными областями: «Социально-коммуникативное развитие», «Познавательное развитие», «Речевое развитие», «Физическое развитие»</a:t>
            </a:r>
          </a:p>
          <a:p>
            <a:pPr algn="ctr">
              <a:spcBef>
                <a:spcPct val="0"/>
              </a:spcBef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altLang="zh-CN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112474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IMG_36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052736"/>
            <a:ext cx="3816424" cy="28623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Аппаратное обеспечение: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магнитофон с аудиозаписью.</a:t>
            </a: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гуашь, кисти для рисования,  карандаши для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примакивания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живая ветка рябины, картинка  рябины, индивидуальные трафареты –грозди рябины, плакат с изображением дерева без ягод, дидактическая игра «Собери веточку».</a:t>
            </a:r>
            <a:endParaRPr lang="ru-RU" sz="2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светик\ДЛЯ ВИКИ\Фото викино занятие рябинка\IMG_36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077072"/>
            <a:ext cx="1923745" cy="2564913"/>
          </a:xfrm>
          <a:prstGeom prst="rect">
            <a:avLst/>
          </a:prstGeom>
          <a:noFill/>
        </p:spPr>
      </p:pic>
      <p:pic>
        <p:nvPicPr>
          <p:cNvPr id="1027" name="Picture 3" descr="D:\светик\ДЛЯ ВИКИ\Фото викино занятие рябинка\IMG_36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6823" y="4183957"/>
            <a:ext cx="3312368" cy="248435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Структура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/>
          <a:lstStyle/>
          <a:p>
            <a:pPr>
              <a:buNone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1. Вводная часть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(мотивация)</a:t>
            </a:r>
          </a:p>
          <a:p>
            <a:pPr>
              <a:buNone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2. Основная часть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(практическая часть)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3. Заключительная часть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(подведение итогов)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1.Вводная часть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060848"/>
            <a:ext cx="4172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загадывает загадку: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Пришла без красок и без кисти и перекрасила все листья.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 Осень.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осень.</a:t>
            </a: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Содержимое 6" descr="IMG_369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33557" y="1844824"/>
            <a:ext cx="4710443" cy="3532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1658"/>
            <a:ext cx="6016759" cy="86895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Основная часть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16016" y="764704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1) Рассказ   Осени: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-Здравствуйте, ребята! Я – осень. Осень – это очень яркая и красивая пора. Ни в одно из времён года мы не встретим столько красок, хочется надолго запомнить эту яркую картину. А особенно красива Рябина! Она словно молодая девушка накинула на плечи красивый платок из ягод-бусинок. Я очень люблю Рябину. (показывает  кисть рябины).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IMG_37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4710443" cy="3532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37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420888"/>
            <a:ext cx="5664629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57889" y="692696"/>
            <a:ext cx="3456384" cy="56886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ветки рябины: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-Какого цвета листочки на рябине? (зелёные, жёлтые, красные).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-Какого цвета ягоды? (красные).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-Какой формы ягоды? (круглые)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-Как ягоды располагаются? (близко к друг другу, образуя грозди).</a:t>
            </a:r>
          </a:p>
          <a:p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«Соберём веточку»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IMG_37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4518421" cy="338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37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1999" y="2996952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«Осень»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IMG_37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3" y="1216888"/>
            <a:ext cx="7200800" cy="54006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9638"/>
            <a:ext cx="7571184" cy="116205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 последовательности работы: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IMG_37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528753" cy="4705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400" b="1" dirty="0"/>
          </a:p>
        </p:txBody>
      </p:sp>
      <p:pic>
        <p:nvPicPr>
          <p:cNvPr id="7" name="Содержимое 7" descr="IMG_37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556792"/>
            <a:ext cx="345638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 детей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9" name="Содержимое 8" descr="IMG_37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5148"/>
            <a:ext cx="3888432" cy="5186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4" descr="IMG_37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2420888"/>
            <a:ext cx="481414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Индивидуальная помощь по необходимости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IMG_37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540407"/>
            <a:ext cx="3865097" cy="515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5" descr="IMG_3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4270964" cy="5462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направленность НОД: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освоить технику рисования - прикладывания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 часть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-Кто сегодня приходил к нам в гости?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-Что мы с вами рисовали?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 каким необычным способом мы с вами рисовали ягодки рябины?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5" name="Содержимое 4" descr="IMG_373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46043" y="1916832"/>
            <a:ext cx="4897957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-Давайте, ребята, подарим наши рисунке нашей Осени.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(дети даря свои работы Осени, а гостья наклеивает их на веточки дерева)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IMG_37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57886" y="188640"/>
            <a:ext cx="4783346" cy="637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 наклеивает детские работы на дерево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IMG_37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320480" cy="5431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светик\ДЛЯ ВИКИ\Фото викино занятие рябинка\IMG_3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89555"/>
            <a:ext cx="4176464" cy="5568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Подготовка к занятию.</a:t>
            </a:r>
          </a:p>
          <a:p>
            <a:pPr marL="0" indent="0" algn="just">
              <a:buNone/>
            </a:pPr>
            <a:r>
              <a:rPr lang="ru-RU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Программное содержание  соответствует данной возрастной группе. Подбор материалов и оборудования соответствует требованиям безопасности, рационально размещено, являлось необходимым и было оправданно в использовании. Предварительная работа с детьми отражена в ходе проведения НОД.</a:t>
            </a:r>
          </a:p>
          <a:p>
            <a:pPr marL="0" indent="0" algn="just">
              <a:buNone/>
            </a:pPr>
            <a:r>
              <a:rPr lang="ru-RU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Условия проведения занятия.</a:t>
            </a:r>
          </a:p>
          <a:p>
            <a:pPr marL="0" indent="0" algn="just">
              <a:buNone/>
            </a:pPr>
            <a:r>
              <a:rPr lang="ru-RU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Целесообразно использовалась смена видов деятельности. Во время НОД осуществлялся контроль правильности осанки детей. Длительность этапов НОД  соответствовало санитарно-гигиеническим требованиям.</a:t>
            </a:r>
          </a:p>
          <a:p>
            <a:pPr marL="0" indent="0" algn="just">
              <a:buNone/>
            </a:pPr>
            <a:r>
              <a:rPr lang="ru-RU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Программные задачи.</a:t>
            </a:r>
          </a:p>
          <a:p>
            <a:pPr marL="0" indent="0" algn="just">
              <a:buNone/>
            </a:pPr>
            <a:r>
              <a:rPr lang="ru-RU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Соответствуют основной общеобразовательной программе ДОУ. Использовались разнообразные задачи: образовательные, развивающие, воспитательные, в которых прослеживается взаимосвязь.</a:t>
            </a:r>
          </a:p>
          <a:p>
            <a:pPr>
              <a:buNone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188640"/>
            <a:ext cx="4003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Самоанализ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7500" lnSpcReduction="20000"/>
          </a:bodyPr>
          <a:lstStyle/>
          <a:p>
            <a:pPr marL="0" lvl="0" indent="0" fontAlgn="base">
              <a:spcAft>
                <a:spcPct val="0"/>
              </a:spcAft>
              <a:buNone/>
              <a:defRPr/>
            </a:pPr>
            <a:r>
              <a:rPr lang="ru-RU" sz="4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Структура и методика проведения НОД.</a:t>
            </a:r>
          </a:p>
          <a:p>
            <a:pPr marL="0" lvl="0" indent="0" fontAlgn="base">
              <a:spcAft>
                <a:spcPct val="0"/>
              </a:spcAft>
              <a:buNone/>
              <a:defRPr/>
            </a:pPr>
            <a:r>
              <a:rPr lang="ru-RU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Вводная, основная и заключительная части соответствуют временным промежуткам. Целесообразно использовались разнообразные методы  (наглядный, словесный, игровой), приемы (беседа, объяснение, пояснение, вопросы, демонстрация, упражнение и т.д.) и средства обучения. </a:t>
            </a:r>
          </a:p>
          <a:p>
            <a:pPr marL="0" lvl="0" indent="0" fontAlgn="base">
              <a:spcAft>
                <a:spcPct val="0"/>
              </a:spcAft>
              <a:buNone/>
              <a:defRPr/>
            </a:pPr>
            <a:r>
              <a:rPr lang="ru-RU" sz="4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Педагогическое мастерство.</a:t>
            </a:r>
          </a:p>
          <a:p>
            <a:pPr marL="0" lvl="0" indent="0" fontAlgn="base">
              <a:spcAft>
                <a:spcPct val="0"/>
              </a:spcAft>
              <a:buNone/>
              <a:defRPr/>
            </a:pPr>
            <a:r>
              <a:rPr lang="ru-RU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Речь воспитателя была грамотна, доступна, доброжелательна и эмоциональна. Создана благоприятная обстановка для деятельности детей.</a:t>
            </a:r>
          </a:p>
          <a:p>
            <a:pPr marL="0" lvl="0" indent="0" fontAlgn="base">
              <a:spcAft>
                <a:spcPct val="0"/>
              </a:spcAft>
              <a:buNone/>
              <a:defRPr/>
            </a:pPr>
            <a:r>
              <a:rPr lang="ru-RU" sz="4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Общая оценка деятельности детей.</a:t>
            </a:r>
          </a:p>
          <a:p>
            <a:pPr marL="0" lvl="0" indent="0" fontAlgn="base">
              <a:spcAft>
                <a:spcPct val="0"/>
              </a:spcAft>
              <a:buNone/>
              <a:defRPr/>
            </a:pPr>
            <a:r>
              <a:rPr lang="ru-RU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течении дети проявляли интерес, активность.</a:t>
            </a:r>
          </a:p>
          <a:p>
            <a:pPr marL="0" lvl="0" indent="0" fontAlgn="base">
              <a:spcAft>
                <a:spcPct val="0"/>
              </a:spcAft>
              <a:buNone/>
              <a:defRPr/>
            </a:pPr>
            <a:r>
              <a:rPr lang="ru-RU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Их работа стимулировалась вспомогательными вопросами, поощрением.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полученных результатов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В результате проведения данной  НОД  дети: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-расширили и закрепили знания о дереве – рябине; 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-освоили технику рисования-прикладывания и научились применять сочетания цветов для создания выразительного образа;</a:t>
            </a:r>
          </a:p>
          <a:p>
            <a:pPr marL="0" indent="0" algn="just">
              <a:buNone/>
            </a:pPr>
            <a:r>
              <a:rPr lang="ru-RU" sz="20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развили чувство цвета, художественного образа, эстетический вкус,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-дети научились прикладывать отпечатки относительно друг друга и ориентироваться на листе бумаги; 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-закрепили знания о геометрических фигурах;</a:t>
            </a:r>
          </a:p>
          <a:p>
            <a:pPr marL="0" indent="0" algn="just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проявили интерес к бережному отношению к деревьям и любовь ко всему живому;</a:t>
            </a:r>
          </a:p>
          <a:p>
            <a:pPr marL="0" indent="0" algn="just">
              <a:buFontTx/>
              <a:buChar char="-"/>
            </a:pPr>
            <a:r>
              <a:rPr lang="ru-RU" sz="20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и эмоционально отгадывали загадки, играли в игры, отвечали на вопросы воспитателя.</a:t>
            </a:r>
          </a:p>
          <a:p>
            <a:pPr>
              <a:buFont typeface="Wingdings" pitchFamily="2" charset="2"/>
              <a:buChar char="§"/>
            </a:pPr>
            <a:endParaRPr lang="ru-RU" sz="28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3600" b="1" kern="0" dirty="0" smtClean="0">
                <a:cs typeface="Times New Roman" pitchFamily="18" charset="0"/>
              </a:rPr>
              <a:t>   </a:t>
            </a:r>
            <a:r>
              <a:rPr lang="ru-RU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я считаю, что цель НОД-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освоить технику рисования - прикладывания</a:t>
            </a:r>
            <a:r>
              <a:rPr lang="ru-RU" sz="36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достигнута в полном объёме. </a:t>
            </a:r>
          </a:p>
          <a:p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120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buNone/>
            </a:pPr>
            <a:r>
              <a:rPr lang="ru-RU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задачи: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расширить и закрепить знания  детей о дереве – рябине; освоить технику рисования – прикладывания, научить применять сочетания цветов для создания выразительного образа.</a:t>
            </a:r>
          </a:p>
          <a:p>
            <a:pPr>
              <a:buNone/>
            </a:pPr>
            <a:r>
              <a:rPr lang="ru-RU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задачи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развивать мелкую моторику пальцев рук, развивать чувство цвета, художественного образа, развивать эстетический вкус, умение детей прикладывать отпечатки относительно друг друга и ориентироваться на листе бумаги; развивать усидчивость, закреплять знания о геометрических фигурах.</a:t>
            </a:r>
          </a:p>
          <a:p>
            <a:pPr>
              <a:buNone/>
            </a:pPr>
            <a:r>
              <a:rPr lang="ru-RU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задачи: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воспитывать бережное отношение к деревьям, воспитывать любовь ко всему живому.</a:t>
            </a:r>
            <a:endParaRPr lang="ru-RU" sz="24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5774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Методы:</a:t>
            </a:r>
            <a:r>
              <a:rPr lang="ru-RU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Словесный, слуховой, наглядный, игровой.</a:t>
            </a:r>
          </a:p>
          <a:p>
            <a:pPr algn="ctr">
              <a:buNone/>
            </a:pP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Приемы: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Беседа, погружение в игровую ситуацию, загадывание загадок, индивидуальная работа.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«Найди дерево по описанию»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Содержимое 6" descr="IMG_365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635524"/>
            <a:ext cx="4039985" cy="302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Наблюдение в природе за рябиной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Содержимое 7" descr="IMG_364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636912"/>
            <a:ext cx="4041775" cy="303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Загадывание загадок о деревьях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Содержимое 6" descr="IMG_366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4808070" cy="3606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2225" y="2060848"/>
            <a:ext cx="4041775" cy="63976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Чтение художественной литературы о рябине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Содержимое 7" descr="IMG_365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140968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204864"/>
            <a:ext cx="4040188" cy="63976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Закрепление времени года - осень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Содержимое 6" descr="IMG_379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7504" y="3356992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2564904"/>
            <a:ext cx="4041775" cy="63976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Дидактическая игра «С какого дерева листочек?»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Содержимое 7" descr="IMG_381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29648" y="3447265"/>
            <a:ext cx="4514352" cy="3385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Дидактическая игра «Собери картинку»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Содержимое 6" descr="IMG_377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9157" y="2780928"/>
            <a:ext cx="4710209" cy="353265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Подвижная игра «Найди свой листочек»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Содержимое 7" descr="IMG_381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3429000"/>
            <a:ext cx="4211960" cy="315897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139136" cy="116205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IMG_36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700808"/>
            <a:ext cx="5783825" cy="4337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400" b="1" dirty="0" smtClean="0"/>
          </a:p>
          <a:p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Разучивание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физминутки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«Осень»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</TotalTime>
  <Words>909</Words>
  <Application>Microsoft Office PowerPoint</Application>
  <PresentationFormat>Экран (4:3)</PresentationFormat>
  <Paragraphs>97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Целевая направленность НОД:</vt:lpstr>
      <vt:lpstr>Презентация PowerPoint</vt:lpstr>
      <vt:lpstr>Презентация PowerPoint</vt:lpstr>
      <vt:lpstr>Предварительная работа</vt:lpstr>
      <vt:lpstr>Предварительная работа</vt:lpstr>
      <vt:lpstr>Предварительная работа</vt:lpstr>
      <vt:lpstr>Предварительная работа</vt:lpstr>
      <vt:lpstr>Предварительная работа</vt:lpstr>
      <vt:lpstr>Оборудование</vt:lpstr>
      <vt:lpstr>Структура</vt:lpstr>
      <vt:lpstr>1.Вводная часть</vt:lpstr>
      <vt:lpstr>2. Основная часть</vt:lpstr>
      <vt:lpstr>Презентация PowerPoint</vt:lpstr>
      <vt:lpstr>Игра «Соберём веточку»</vt:lpstr>
      <vt:lpstr> Физминутка «Осень»</vt:lpstr>
      <vt:lpstr>Показ последовательности работы:</vt:lpstr>
      <vt:lpstr> Самостоятельная работа детей </vt:lpstr>
      <vt:lpstr> Индивидуальная помощь по необходимости </vt:lpstr>
      <vt:lpstr>Заключительная  часть</vt:lpstr>
      <vt:lpstr>Презентация PowerPoint</vt:lpstr>
      <vt:lpstr>Осень наклеивает детские работы на дерево</vt:lpstr>
      <vt:lpstr>Презентация PowerPoint</vt:lpstr>
      <vt:lpstr>Презентация PowerPoint</vt:lpstr>
      <vt:lpstr>Анализ полученных результатов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ACER-PC</dc:creator>
  <cp:lastModifiedBy>ASUS</cp:lastModifiedBy>
  <cp:revision>52</cp:revision>
  <dcterms:created xsi:type="dcterms:W3CDTF">2014-12-14T15:51:20Z</dcterms:created>
  <dcterms:modified xsi:type="dcterms:W3CDTF">2015-03-16T12:00:54Z</dcterms:modified>
</cp:coreProperties>
</file>